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0"/>
  </p:notes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aharlika" charset="1" panose="00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notesMasters/notesMaster1.xml" Type="http://schemas.openxmlformats.org/officeDocument/2006/relationships/notesMaster"/><Relationship Id="rId51" Target="theme/theme2.xml" Type="http://schemas.openxmlformats.org/officeDocument/2006/relationships/theme"/><Relationship Id="rId52" Target="notesSlides/notesSlide1.xml" Type="http://schemas.openxmlformats.org/officeDocument/2006/relationships/notesSlide"/><Relationship Id="rId53" Target="notesSlides/notesSlide2.xml" Type="http://schemas.openxmlformats.org/officeDocument/2006/relationships/notesSlide"/><Relationship Id="rId54" Target="notesSlides/notesSlide3.xml" Type="http://schemas.openxmlformats.org/officeDocument/2006/relationships/notesSlide"/><Relationship Id="rId55" Target="notesSlides/notesSlide4.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example, the useState hook. useState is used to track data or properties in these apps (i.e., it tracks todos). I will be using it in my application which will be shown later in the demo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researching the idea and feasability of making another todo app when there are already so many of these type of apps out there, i found that these three apps were the closest regards to the idea i had for my application. Especially Todoist, in the way that with other apps, such as Google calendar or zapier. TickTick is also close has features i want to add to my application too, such as reminders and alerts for projects and tasks. Microsoft ToDo has task prioritization which would be a nice feature to add into this app also.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(Read first line of presentation)</a:t>
            </a:r>
          </a:p>
          <a:p>
            <a:r>
              <a:rPr lang="en-US"/>
              <a:t>But I felt as though these apps were not aimed at students, but rather people in the working world, that have shared projects and things like that.</a:t>
            </a:r>
          </a:p>
          <a:p>
            <a:r>
              <a:rPr lang="en-US"/>
              <a:t/>
            </a:r>
          </a:p>
          <a:p>
            <a:r>
              <a:rPr lang="en-US"/>
              <a:t>Having to pay for a todolist app features is unappealing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Features: </a:t>
            </a:r>
          </a:p>
          <a:p>
            <a:r>
              <a:rPr lang="en-US"/>
              <a:t>1. this will be the basic functionality of the application</a:t>
            </a:r>
          </a:p>
          <a:p>
            <a:r>
              <a:rPr lang="en-US"/>
              <a:t>2. this is the feature i want to add to allow the students timetables to be easily integrated into the application</a:t>
            </a:r>
          </a:p>
          <a:p>
            <a:r>
              <a:rPr lang="en-US"/>
              <a:t>3. allows the user to set how urgent the task is and  also set its status</a:t>
            </a:r>
          </a:p>
          <a:p>
            <a:r>
              <a:rPr lang="en-US"/>
              <a:t>4. the calendar will contain information on any events/ important dates added into the app.</a:t>
            </a:r>
          </a:p>
          <a:p>
            <a:r>
              <a:rPr lang="en-US"/>
              <a:t>5. the app will have categories of things added into the app tasks, events, project due dates)</a:t>
            </a:r>
          </a:p>
          <a:p>
            <a:r>
              <a:rPr lang="en-US"/>
              <a:t/>
            </a:r>
          </a:p>
          <a:p>
            <a:r>
              <a:rPr lang="en-US"/>
              <a:t>Technologies:</a:t>
            </a:r>
          </a:p>
          <a:p>
            <a:r>
              <a:rPr lang="en-US"/>
              <a:t>1. I made the decision to move my application from basic react to nextjs to take advantage of the extra features that nextjs has to offer(Better server side rendering and other tools).</a:t>
            </a:r>
          </a:p>
          <a:p>
            <a:r>
              <a:rPr lang="en-US"/>
              <a:t>2. I am using tailwind css as it was highly recommended by web developers online and also recommended by a full stack developer i personally know. It is easier to understand and tidier.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https://developers.google.com/calendar/api/guides/overview" TargetMode="External" Type="http://schemas.openxmlformats.org/officeDocument/2006/relationships/hyperlink"/><Relationship Id="rId3" Target="https://developer.mozilla.org/en-US/docs/Web/API/Notifications_API/Using_the_Notifications_API" TargetMode="External" Type="http://schemas.openxmlformats.org/officeDocument/2006/relationships/hyperlink"/><Relationship Id="rId4" Target="https://nextjs.org" TargetMode="External" Type="http://schemas.openxmlformats.org/officeDocument/2006/relationships/hyperlink"/><Relationship Id="rId5" Target="https://developer.mozilla.org/en-US/docs/Learn/Server-side/Express_Nodejs" TargetMode="External" Type="http://schemas.openxmlformats.org/officeDocument/2006/relationships/hyperlink"/><Relationship Id="rId6" Target="https://platform.openai.com/docs/overview"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0" y="-6016"/>
            <a:ext cx="18288000" cy="10299032"/>
          </a:xfrm>
          <a:custGeom>
            <a:avLst/>
            <a:gdLst/>
            <a:ahLst/>
            <a:cxnLst/>
            <a:rect r="r" b="b" t="t" l="l"/>
            <a:pathLst>
              <a:path h="10299032" w="18288000">
                <a:moveTo>
                  <a:pt x="0" y="0"/>
                </a:moveTo>
                <a:lnTo>
                  <a:pt x="18288000" y="0"/>
                </a:lnTo>
                <a:lnTo>
                  <a:pt x="18288000" y="10299032"/>
                </a:lnTo>
                <a:lnTo>
                  <a:pt x="0" y="10299032"/>
                </a:lnTo>
                <a:lnTo>
                  <a:pt x="0" y="0"/>
                </a:lnTo>
                <a:close/>
              </a:path>
            </a:pathLst>
          </a:custGeom>
          <a:blipFill>
            <a:blip r:embed="rId2"/>
            <a:stretch>
              <a:fillRect l="0" t="0" r="0" b="0"/>
            </a:stretch>
          </a:blipFill>
        </p:spPr>
      </p:sp>
      <p:sp>
        <p:nvSpPr>
          <p:cNvPr name="TextBox 3" id="3"/>
          <p:cNvSpPr txBox="true"/>
          <p:nvPr/>
        </p:nvSpPr>
        <p:spPr>
          <a:xfrm rot="0">
            <a:off x="4015323" y="2100350"/>
            <a:ext cx="10257354" cy="1787525"/>
          </a:xfrm>
          <a:prstGeom prst="rect">
            <a:avLst/>
          </a:prstGeom>
        </p:spPr>
        <p:txBody>
          <a:bodyPr anchor="t" rtlCol="false" tIns="0" lIns="0" bIns="0" rIns="0">
            <a:spAutoFit/>
          </a:bodyPr>
          <a:lstStyle/>
          <a:p>
            <a:pPr algn="ctr">
              <a:lnSpc>
                <a:spcPts val="7000"/>
              </a:lnSpc>
              <a:spcBef>
                <a:spcPct val="0"/>
              </a:spcBef>
            </a:pPr>
            <a:r>
              <a:rPr lang="en-US" sz="5000">
                <a:solidFill>
                  <a:srgbClr val="022E71"/>
                </a:solidFill>
                <a:latin typeface="Poppins Bold"/>
              </a:rPr>
              <a:t>STAR: Student Task Assistant Resource</a:t>
            </a:r>
          </a:p>
        </p:txBody>
      </p:sp>
      <p:sp>
        <p:nvSpPr>
          <p:cNvPr name="TextBox 4" id="4"/>
          <p:cNvSpPr txBox="true"/>
          <p:nvPr/>
        </p:nvSpPr>
        <p:spPr>
          <a:xfrm rot="0">
            <a:off x="6735425" y="1308500"/>
            <a:ext cx="4817150" cy="431799"/>
          </a:xfrm>
          <a:prstGeom prst="rect">
            <a:avLst/>
          </a:prstGeom>
        </p:spPr>
        <p:txBody>
          <a:bodyPr anchor="t" rtlCol="false" tIns="0" lIns="0" bIns="0" rIns="0">
            <a:spAutoFit/>
          </a:bodyPr>
          <a:lstStyle/>
          <a:p>
            <a:pPr algn="ctr">
              <a:lnSpc>
                <a:spcPts val="3500"/>
              </a:lnSpc>
              <a:spcBef>
                <a:spcPct val="0"/>
              </a:spcBef>
            </a:pPr>
            <a:r>
              <a:rPr lang="en-US" sz="2500">
                <a:solidFill>
                  <a:srgbClr val="022E71"/>
                </a:solidFill>
                <a:latin typeface="Canva Sans Bold"/>
              </a:rPr>
              <a:t>Final Year Project Presentation</a:t>
            </a:r>
          </a:p>
        </p:txBody>
      </p:sp>
      <p:sp>
        <p:nvSpPr>
          <p:cNvPr name="TextBox 5" id="5"/>
          <p:cNvSpPr txBox="true"/>
          <p:nvPr/>
        </p:nvSpPr>
        <p:spPr>
          <a:xfrm rot="0">
            <a:off x="6836946" y="7545853"/>
            <a:ext cx="5319712" cy="646430"/>
          </a:xfrm>
          <a:prstGeom prst="rect">
            <a:avLst/>
          </a:prstGeom>
        </p:spPr>
        <p:txBody>
          <a:bodyPr anchor="t" rtlCol="false" tIns="0" lIns="0" bIns="0" rIns="0">
            <a:spAutoFit/>
          </a:bodyPr>
          <a:lstStyle/>
          <a:p>
            <a:pPr algn="ctr">
              <a:lnSpc>
                <a:spcPts val="5319"/>
              </a:lnSpc>
              <a:spcBef>
                <a:spcPct val="0"/>
              </a:spcBef>
            </a:pPr>
            <a:r>
              <a:rPr lang="en-US" sz="3799">
                <a:solidFill>
                  <a:srgbClr val="022E71"/>
                </a:solidFill>
                <a:latin typeface="Canva Sans Bold"/>
              </a:rPr>
              <a:t>By Johnson Shogbaike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887823">
            <a:off x="10935378" y="1847998"/>
            <a:ext cx="5020294" cy="7442484"/>
          </a:xfrm>
          <a:custGeom>
            <a:avLst/>
            <a:gdLst/>
            <a:ahLst/>
            <a:cxnLst/>
            <a:rect r="r" b="b" t="t" l="l"/>
            <a:pathLst>
              <a:path h="7442484" w="5020294">
                <a:moveTo>
                  <a:pt x="0" y="0"/>
                </a:moveTo>
                <a:lnTo>
                  <a:pt x="5020293" y="0"/>
                </a:lnTo>
                <a:lnTo>
                  <a:pt x="5020293" y="7442483"/>
                </a:lnTo>
                <a:lnTo>
                  <a:pt x="0" y="74424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5537037" y="952500"/>
            <a:ext cx="6644283"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anva Sans Bold"/>
              </a:rPr>
              <a:t>Features and Technologies</a:t>
            </a:r>
          </a:p>
        </p:txBody>
      </p:sp>
      <p:sp>
        <p:nvSpPr>
          <p:cNvPr name="TextBox 4" id="4"/>
          <p:cNvSpPr txBox="true"/>
          <p:nvPr/>
        </p:nvSpPr>
        <p:spPr>
          <a:xfrm rot="0">
            <a:off x="1028700" y="2328739"/>
            <a:ext cx="8001373" cy="7306310"/>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Canva Sans"/>
              </a:rPr>
              <a:t>Features:</a:t>
            </a:r>
          </a:p>
          <a:p>
            <a:pPr marL="1122681" indent="-374227" lvl="2">
              <a:lnSpc>
                <a:spcPts val="3640"/>
              </a:lnSpc>
              <a:buFont typeface="Arial"/>
              <a:buChar char="⚬"/>
            </a:pPr>
            <a:r>
              <a:rPr lang="en-US" sz="2600">
                <a:solidFill>
                  <a:srgbClr val="000000"/>
                </a:solidFill>
                <a:latin typeface="Canva Sans"/>
              </a:rPr>
              <a:t>Adding, Editing, Deleting and Completing tasks.</a:t>
            </a:r>
          </a:p>
          <a:p>
            <a:pPr marL="1122681" indent="-374227" lvl="2">
              <a:lnSpc>
                <a:spcPts val="3640"/>
              </a:lnSpc>
              <a:buFont typeface="Arial"/>
              <a:buChar char="⚬"/>
            </a:pPr>
            <a:r>
              <a:rPr lang="en-US" sz="2600">
                <a:solidFill>
                  <a:srgbClr val="000000"/>
                </a:solidFill>
                <a:latin typeface="Canva Sans"/>
              </a:rPr>
              <a:t>Importing timetable, so the user can view their application on the app.</a:t>
            </a:r>
          </a:p>
          <a:p>
            <a:pPr marL="1122681" indent="-374227" lvl="2">
              <a:lnSpc>
                <a:spcPts val="3640"/>
              </a:lnSpc>
              <a:buFont typeface="Arial"/>
              <a:buChar char="⚬"/>
            </a:pPr>
            <a:r>
              <a:rPr lang="en-US" sz="2600">
                <a:solidFill>
                  <a:srgbClr val="000000"/>
                </a:solidFill>
                <a:latin typeface="Canva Sans"/>
              </a:rPr>
              <a:t>Task Prioritization &amp; Status</a:t>
            </a:r>
          </a:p>
          <a:p>
            <a:pPr marL="1122681" indent="-374227" lvl="2">
              <a:lnSpc>
                <a:spcPts val="3640"/>
              </a:lnSpc>
              <a:buFont typeface="Arial"/>
              <a:buChar char="⚬"/>
            </a:pPr>
            <a:r>
              <a:rPr lang="en-US" sz="2600">
                <a:solidFill>
                  <a:srgbClr val="000000"/>
                </a:solidFill>
                <a:latin typeface="Canva Sans"/>
              </a:rPr>
              <a:t>Calendar</a:t>
            </a:r>
          </a:p>
          <a:p>
            <a:pPr marL="1122681" indent="-374227" lvl="2">
              <a:lnSpc>
                <a:spcPts val="3640"/>
              </a:lnSpc>
              <a:buFont typeface="Arial"/>
              <a:buChar char="⚬"/>
            </a:pPr>
            <a:r>
              <a:rPr lang="en-US" sz="2600">
                <a:solidFill>
                  <a:srgbClr val="000000"/>
                </a:solidFill>
                <a:latin typeface="Canva Sans"/>
              </a:rPr>
              <a:t>Categories.</a:t>
            </a:r>
          </a:p>
          <a:p>
            <a:pPr marL="1122681" indent="-374227" lvl="2">
              <a:lnSpc>
                <a:spcPts val="3640"/>
              </a:lnSpc>
              <a:buFont typeface="Arial"/>
              <a:buChar char="⚬"/>
            </a:pPr>
            <a:r>
              <a:rPr lang="en-US" sz="2600">
                <a:solidFill>
                  <a:srgbClr val="000000"/>
                </a:solidFill>
                <a:latin typeface="Canva Sans"/>
              </a:rPr>
              <a:t>User Creation and information protection</a:t>
            </a:r>
          </a:p>
          <a:p>
            <a:pPr marL="1122681" indent="-374227" lvl="2">
              <a:lnSpc>
                <a:spcPts val="3640"/>
              </a:lnSpc>
              <a:buFont typeface="Arial"/>
              <a:buChar char="⚬"/>
            </a:pPr>
            <a:r>
              <a:rPr lang="en-US" sz="2600">
                <a:solidFill>
                  <a:srgbClr val="000000"/>
                </a:solidFill>
                <a:latin typeface="Canva Sans"/>
              </a:rPr>
              <a:t>Session Creaion</a:t>
            </a:r>
          </a:p>
          <a:p>
            <a:pPr marL="1122681" indent="-374227" lvl="2">
              <a:lnSpc>
                <a:spcPts val="3640"/>
              </a:lnSpc>
              <a:buFont typeface="Arial"/>
              <a:buChar char="⚬"/>
            </a:pPr>
            <a:r>
              <a:rPr lang="en-US" sz="2600">
                <a:solidFill>
                  <a:srgbClr val="000000"/>
                </a:solidFill>
                <a:latin typeface="Canva Sans"/>
              </a:rPr>
              <a:t>Database Transaction</a:t>
            </a:r>
          </a:p>
          <a:p>
            <a:pPr marL="561341" indent="-280670" lvl="1">
              <a:lnSpc>
                <a:spcPts val="3640"/>
              </a:lnSpc>
              <a:buFont typeface="Arial"/>
              <a:buChar char="•"/>
            </a:pPr>
            <a:r>
              <a:rPr lang="en-US" sz="2600">
                <a:solidFill>
                  <a:srgbClr val="000000"/>
                </a:solidFill>
                <a:latin typeface="Canva Sans"/>
              </a:rPr>
              <a:t>Technologies:</a:t>
            </a:r>
          </a:p>
          <a:p>
            <a:pPr marL="1122681" indent="-374227" lvl="2">
              <a:lnSpc>
                <a:spcPts val="3640"/>
              </a:lnSpc>
              <a:buFont typeface="Arial"/>
              <a:buChar char="⚬"/>
            </a:pPr>
            <a:r>
              <a:rPr lang="en-US" sz="2600">
                <a:solidFill>
                  <a:srgbClr val="000000"/>
                </a:solidFill>
                <a:latin typeface="Canva Sans"/>
              </a:rPr>
              <a:t>NextJS - TailwindCSS &amp; JavaScript</a:t>
            </a:r>
          </a:p>
          <a:p>
            <a:pPr marL="1122681" indent="-374227" lvl="2">
              <a:lnSpc>
                <a:spcPts val="3640"/>
              </a:lnSpc>
              <a:buFont typeface="Arial"/>
              <a:buChar char="⚬"/>
            </a:pPr>
            <a:r>
              <a:rPr lang="en-US" sz="2600">
                <a:solidFill>
                  <a:srgbClr val="000000"/>
                </a:solidFill>
                <a:latin typeface="Canva Sans"/>
              </a:rPr>
              <a:t>Node.js - Express + REST API</a:t>
            </a:r>
          </a:p>
          <a:p>
            <a:pPr marL="1122681" indent="-374227" lvl="2">
              <a:lnSpc>
                <a:spcPts val="3640"/>
              </a:lnSpc>
              <a:buFont typeface="Arial"/>
              <a:buChar char="⚬"/>
            </a:pPr>
            <a:r>
              <a:rPr lang="en-US" sz="2600">
                <a:solidFill>
                  <a:srgbClr val="000000"/>
                </a:solidFill>
                <a:latin typeface="Canva Sans"/>
              </a:rPr>
              <a:t>Hooks - using useState to track state.</a:t>
            </a:r>
          </a:p>
          <a:p>
            <a:pPr marL="1122681" indent="-374227" lvl="2">
              <a:lnSpc>
                <a:spcPts val="3640"/>
              </a:lnSpc>
              <a:buFont typeface="Arial"/>
              <a:buChar char="⚬"/>
            </a:pPr>
            <a:r>
              <a:rPr lang="en-US" sz="2600">
                <a:solidFill>
                  <a:srgbClr val="000000"/>
                </a:solidFill>
                <a:latin typeface="Canva Sans"/>
              </a:rPr>
              <a:t>MongoDB Compass + Atlas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12589029" y="6959251"/>
            <a:ext cx="5167580" cy="3327749"/>
          </a:xfrm>
          <a:custGeom>
            <a:avLst/>
            <a:gdLst/>
            <a:ahLst/>
            <a:cxnLst/>
            <a:rect r="r" b="b" t="t" l="l"/>
            <a:pathLst>
              <a:path h="3327749" w="5167580">
                <a:moveTo>
                  <a:pt x="0" y="0"/>
                </a:moveTo>
                <a:lnTo>
                  <a:pt x="5167581" y="0"/>
                </a:lnTo>
                <a:lnTo>
                  <a:pt x="5167581" y="3327749"/>
                </a:lnTo>
                <a:lnTo>
                  <a:pt x="0" y="3327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51911" y="612775"/>
            <a:ext cx="3463766" cy="7175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rPr>
              <a:t>Functionality</a:t>
            </a:r>
          </a:p>
        </p:txBody>
      </p:sp>
      <p:sp>
        <p:nvSpPr>
          <p:cNvPr name="TextBox 4" id="4"/>
          <p:cNvSpPr txBox="true"/>
          <p:nvPr/>
        </p:nvSpPr>
        <p:spPr>
          <a:xfrm rot="0">
            <a:off x="1920418" y="1906190"/>
            <a:ext cx="12879845" cy="5999595"/>
          </a:xfrm>
          <a:prstGeom prst="rect">
            <a:avLst/>
          </a:prstGeom>
        </p:spPr>
        <p:txBody>
          <a:bodyPr anchor="t" rtlCol="false" tIns="0" lIns="0" bIns="0" rIns="0">
            <a:spAutoFit/>
          </a:bodyPr>
          <a:lstStyle/>
          <a:p>
            <a:pPr marL="524092" indent="-262046" lvl="1">
              <a:lnSpc>
                <a:spcPts val="3398"/>
              </a:lnSpc>
              <a:buFont typeface="Arial"/>
              <a:buChar char="•"/>
            </a:pPr>
            <a:r>
              <a:rPr lang="en-US" sz="2427">
                <a:solidFill>
                  <a:srgbClr val="000000"/>
                </a:solidFill>
                <a:latin typeface="Poppins"/>
              </a:rPr>
              <a:t>A user enters a unique username, email and password to signup. if the user does not already exist, the user will not be created</a:t>
            </a:r>
          </a:p>
          <a:p>
            <a:pPr marL="524092" indent="-262046" lvl="1">
              <a:lnSpc>
                <a:spcPts val="3398"/>
              </a:lnSpc>
              <a:buFont typeface="Arial"/>
              <a:buChar char="•"/>
            </a:pPr>
            <a:r>
              <a:rPr lang="en-US" sz="2427">
                <a:solidFill>
                  <a:srgbClr val="000000"/>
                </a:solidFill>
                <a:latin typeface="Poppins"/>
              </a:rPr>
              <a:t>They are taken to the login page and must login. The user’s information on signup is saved to the databse and their password is protected</a:t>
            </a:r>
          </a:p>
          <a:p>
            <a:pPr marL="524092" indent="-262046" lvl="1">
              <a:lnSpc>
                <a:spcPts val="3398"/>
              </a:lnSpc>
              <a:buFont typeface="Arial"/>
              <a:buChar char="•"/>
            </a:pPr>
            <a:r>
              <a:rPr lang="en-US" sz="2427">
                <a:solidFill>
                  <a:srgbClr val="000000"/>
                </a:solidFill>
                <a:latin typeface="Poppins"/>
              </a:rPr>
              <a:t>The login and signup both call to different routes. Once the login is verified (i.e., the user’s email exists and the password is correct”, the user is pushed to the main page.</a:t>
            </a:r>
          </a:p>
          <a:p>
            <a:pPr marL="524092" indent="-262046" lvl="1">
              <a:lnSpc>
                <a:spcPts val="3398"/>
              </a:lnSpc>
              <a:buFont typeface="Arial"/>
              <a:buChar char="•"/>
            </a:pPr>
            <a:r>
              <a:rPr lang="en-US" sz="2427">
                <a:solidFill>
                  <a:srgbClr val="000000"/>
                </a:solidFill>
                <a:latin typeface="Poppins"/>
              </a:rPr>
              <a:t>A user can create a task, set a priority and put it under its appropriate category.</a:t>
            </a:r>
          </a:p>
          <a:p>
            <a:pPr marL="524092" indent="-262046" lvl="1">
              <a:lnSpc>
                <a:spcPts val="3398"/>
              </a:lnSpc>
              <a:buFont typeface="Arial"/>
              <a:buChar char="•"/>
            </a:pPr>
            <a:r>
              <a:rPr lang="en-US" sz="2427">
                <a:solidFill>
                  <a:srgbClr val="000000"/>
                </a:solidFill>
                <a:latin typeface="Poppins"/>
              </a:rPr>
              <a:t>The tasks are stored in the database abd upon task update, the updates are saved to thet database also.</a:t>
            </a:r>
          </a:p>
          <a:p>
            <a:pPr marL="524092" indent="-262046" lvl="1">
              <a:lnSpc>
                <a:spcPts val="3398"/>
              </a:lnSpc>
              <a:buFont typeface="Arial"/>
              <a:buChar char="•"/>
            </a:pPr>
            <a:r>
              <a:rPr lang="en-US" sz="2427">
                <a:solidFill>
                  <a:srgbClr val="000000"/>
                </a:solidFill>
                <a:latin typeface="Poppins"/>
              </a:rPr>
              <a:t>Tasks can also be deleted from the database when the trash icon beside each task is deleted.</a:t>
            </a:r>
          </a:p>
          <a:p>
            <a:pPr marL="524092" indent="-262046" lvl="1">
              <a:lnSpc>
                <a:spcPts val="3398"/>
              </a:lnSpc>
              <a:buFont typeface="Arial"/>
              <a:buChar char="•"/>
            </a:pPr>
            <a:r>
              <a:rPr lang="en-US" sz="2427">
                <a:solidFill>
                  <a:srgbClr val="000000"/>
                </a:solidFill>
                <a:latin typeface="Poppins"/>
              </a:rPr>
              <a:t>A timetable in .xlsx or .xls format can be inputted into the app and is formatted and displayed in the app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317815" y="1028700"/>
            <a:ext cx="10622003" cy="4269975"/>
          </a:xfrm>
          <a:custGeom>
            <a:avLst/>
            <a:gdLst/>
            <a:ahLst/>
            <a:cxnLst/>
            <a:rect r="r" b="b" t="t" l="l"/>
            <a:pathLst>
              <a:path h="4269975" w="10622003">
                <a:moveTo>
                  <a:pt x="0" y="0"/>
                </a:moveTo>
                <a:lnTo>
                  <a:pt x="10622003" y="0"/>
                </a:lnTo>
                <a:lnTo>
                  <a:pt x="10622003" y="4269975"/>
                </a:lnTo>
                <a:lnTo>
                  <a:pt x="0" y="4269975"/>
                </a:lnTo>
                <a:lnTo>
                  <a:pt x="0" y="0"/>
                </a:lnTo>
                <a:close/>
              </a:path>
            </a:pathLst>
          </a:custGeom>
          <a:blipFill>
            <a:blip r:embed="rId2"/>
            <a:stretch>
              <a:fillRect l="0" t="0" r="0" b="0"/>
            </a:stretch>
          </a:blipFill>
        </p:spPr>
      </p:sp>
      <p:sp>
        <p:nvSpPr>
          <p:cNvPr name="Freeform 3" id="3"/>
          <p:cNvSpPr/>
          <p:nvPr/>
        </p:nvSpPr>
        <p:spPr>
          <a:xfrm flipH="false" flipV="false" rot="0">
            <a:off x="317815" y="5561217"/>
            <a:ext cx="9218898" cy="4502252"/>
          </a:xfrm>
          <a:custGeom>
            <a:avLst/>
            <a:gdLst/>
            <a:ahLst/>
            <a:cxnLst/>
            <a:rect r="r" b="b" t="t" l="l"/>
            <a:pathLst>
              <a:path h="4502252" w="9218898">
                <a:moveTo>
                  <a:pt x="0" y="0"/>
                </a:moveTo>
                <a:lnTo>
                  <a:pt x="9218898" y="0"/>
                </a:lnTo>
                <a:lnTo>
                  <a:pt x="9218898" y="4502252"/>
                </a:lnTo>
                <a:lnTo>
                  <a:pt x="0" y="4502252"/>
                </a:lnTo>
                <a:lnTo>
                  <a:pt x="0" y="0"/>
                </a:lnTo>
                <a:close/>
              </a:path>
            </a:pathLst>
          </a:custGeom>
          <a:blipFill>
            <a:blip r:embed="rId3"/>
            <a:stretch>
              <a:fillRect l="0" t="0" r="0" b="0"/>
            </a:stretch>
          </a:blipFill>
        </p:spPr>
      </p:sp>
      <p:sp>
        <p:nvSpPr>
          <p:cNvPr name="Freeform 4" id="4"/>
          <p:cNvSpPr/>
          <p:nvPr/>
        </p:nvSpPr>
        <p:spPr>
          <a:xfrm flipH="false" flipV="false" rot="0">
            <a:off x="9851542" y="6103075"/>
            <a:ext cx="8193125" cy="3155225"/>
          </a:xfrm>
          <a:custGeom>
            <a:avLst/>
            <a:gdLst/>
            <a:ahLst/>
            <a:cxnLst/>
            <a:rect r="r" b="b" t="t" l="l"/>
            <a:pathLst>
              <a:path h="3155225" w="8193125">
                <a:moveTo>
                  <a:pt x="0" y="0"/>
                </a:moveTo>
                <a:lnTo>
                  <a:pt x="8193125" y="0"/>
                </a:lnTo>
                <a:lnTo>
                  <a:pt x="8193125" y="3155225"/>
                </a:lnTo>
                <a:lnTo>
                  <a:pt x="0" y="3155225"/>
                </a:lnTo>
                <a:lnTo>
                  <a:pt x="0" y="0"/>
                </a:lnTo>
                <a:close/>
              </a:path>
            </a:pathLst>
          </a:custGeom>
          <a:blipFill>
            <a:blip r:embed="rId4"/>
            <a:stretch>
              <a:fillRect l="0" t="0" r="0" b="0"/>
            </a:stretch>
          </a:blipFill>
        </p:spPr>
      </p:sp>
      <p:sp>
        <p:nvSpPr>
          <p:cNvPr name="TextBox 5" id="5"/>
          <p:cNvSpPr txBox="true"/>
          <p:nvPr/>
        </p:nvSpPr>
        <p:spPr>
          <a:xfrm rot="0">
            <a:off x="1028700" y="311150"/>
            <a:ext cx="1909405" cy="717550"/>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Poppins Bold"/>
              </a:rPr>
              <a:t>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11310176" y="3372828"/>
            <a:ext cx="5632101" cy="6386919"/>
          </a:xfrm>
          <a:custGeom>
            <a:avLst/>
            <a:gdLst/>
            <a:ahLst/>
            <a:cxnLst/>
            <a:rect r="r" b="b" t="t" l="l"/>
            <a:pathLst>
              <a:path h="6386919" w="5632101">
                <a:moveTo>
                  <a:pt x="0" y="0"/>
                </a:moveTo>
                <a:lnTo>
                  <a:pt x="5632101" y="0"/>
                </a:lnTo>
                <a:lnTo>
                  <a:pt x="5632101" y="6386919"/>
                </a:lnTo>
                <a:lnTo>
                  <a:pt x="0" y="63869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07895" y="311150"/>
            <a:ext cx="2951797" cy="7175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rPr>
              <a:t>Conclusion</a:t>
            </a:r>
          </a:p>
        </p:txBody>
      </p:sp>
      <p:sp>
        <p:nvSpPr>
          <p:cNvPr name="TextBox 4" id="4"/>
          <p:cNvSpPr txBox="true"/>
          <p:nvPr/>
        </p:nvSpPr>
        <p:spPr>
          <a:xfrm rot="0">
            <a:off x="2207895" y="1664043"/>
            <a:ext cx="10600554" cy="3341370"/>
          </a:xfrm>
          <a:prstGeom prst="rect">
            <a:avLst/>
          </a:prstGeom>
        </p:spPr>
        <p:txBody>
          <a:bodyPr anchor="t" rtlCol="false" tIns="0" lIns="0" bIns="0" rIns="0">
            <a:spAutoFit/>
          </a:bodyPr>
          <a:lstStyle/>
          <a:p>
            <a:pPr marL="582927" indent="-291463" lvl="1">
              <a:lnSpc>
                <a:spcPts val="3779"/>
              </a:lnSpc>
              <a:buFont typeface="Arial"/>
              <a:buChar char="•"/>
            </a:pPr>
            <a:r>
              <a:rPr lang="en-US" sz="2699">
                <a:solidFill>
                  <a:srgbClr val="000000"/>
                </a:solidFill>
                <a:latin typeface="Poppins"/>
              </a:rPr>
              <a:t>With all the planning, work and research done throughout the whole year, i was able to create a tool that students can utilize in their every day school live</a:t>
            </a:r>
          </a:p>
          <a:p>
            <a:pPr marL="582927" indent="-291463" lvl="1">
              <a:lnSpc>
                <a:spcPts val="3779"/>
              </a:lnSpc>
              <a:buFont typeface="Arial"/>
              <a:buChar char="•"/>
            </a:pPr>
            <a:r>
              <a:rPr lang="en-US" sz="2699">
                <a:solidFill>
                  <a:srgbClr val="000000"/>
                </a:solidFill>
                <a:latin typeface="Poppins"/>
              </a:rPr>
              <a:t>I learnt about th importance of planning, time managment and teamwork</a:t>
            </a:r>
          </a:p>
          <a:p>
            <a:pPr marL="582927" indent="-291463" lvl="1">
              <a:lnSpc>
                <a:spcPts val="3779"/>
              </a:lnSpc>
              <a:buFont typeface="Arial"/>
              <a:buChar char="•"/>
            </a:pPr>
            <a:r>
              <a:rPr lang="en-US" sz="2699">
                <a:solidFill>
                  <a:srgbClr val="000000"/>
                </a:solidFill>
                <a:latin typeface="Poppins"/>
              </a:rPr>
              <a:t>I wish to further develop this project in the future by opening avenues for a mobile phone application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6292984" y="3473804"/>
            <a:ext cx="5218291" cy="5613220"/>
          </a:xfrm>
          <a:custGeom>
            <a:avLst/>
            <a:gdLst/>
            <a:ahLst/>
            <a:cxnLst/>
            <a:rect r="r" b="b" t="t" l="l"/>
            <a:pathLst>
              <a:path h="5613220" w="5218291">
                <a:moveTo>
                  <a:pt x="0" y="0"/>
                </a:moveTo>
                <a:lnTo>
                  <a:pt x="5218290" y="0"/>
                </a:lnTo>
                <a:lnTo>
                  <a:pt x="5218290" y="5613220"/>
                </a:lnTo>
                <a:lnTo>
                  <a:pt x="0" y="5613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81001" y="1190162"/>
            <a:ext cx="14242256" cy="1804382"/>
          </a:xfrm>
          <a:prstGeom prst="rect">
            <a:avLst/>
          </a:prstGeom>
        </p:spPr>
        <p:txBody>
          <a:bodyPr anchor="t" rtlCol="false" tIns="0" lIns="0" bIns="0" rIns="0">
            <a:spAutoFit/>
          </a:bodyPr>
          <a:lstStyle/>
          <a:p>
            <a:pPr algn="ctr">
              <a:lnSpc>
                <a:spcPts val="13945"/>
              </a:lnSpc>
              <a:spcBef>
                <a:spcPct val="0"/>
              </a:spcBef>
            </a:pPr>
            <a:r>
              <a:rPr lang="en-US" sz="9961">
                <a:solidFill>
                  <a:srgbClr val="000000"/>
                </a:solidFill>
                <a:latin typeface="Maharlika"/>
              </a:rPr>
              <a:t>Thank you for listening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TextBox 2" id="2"/>
          <p:cNvSpPr txBox="true"/>
          <p:nvPr/>
        </p:nvSpPr>
        <p:spPr>
          <a:xfrm rot="0">
            <a:off x="5059323" y="914400"/>
            <a:ext cx="8169354" cy="7175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a:rPr>
              <a:t>Resources Used with this project</a:t>
            </a:r>
          </a:p>
        </p:txBody>
      </p:sp>
      <p:sp>
        <p:nvSpPr>
          <p:cNvPr name="TextBox 3" id="3"/>
          <p:cNvSpPr txBox="true"/>
          <p:nvPr/>
        </p:nvSpPr>
        <p:spPr>
          <a:xfrm rot="0">
            <a:off x="1413215" y="2833370"/>
            <a:ext cx="14573597" cy="3648710"/>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Canva Sans"/>
              </a:rPr>
              <a:t>Google Calendar API Overview </a:t>
            </a:r>
            <a:r>
              <a:rPr lang="en-US" sz="2600">
                <a:solidFill>
                  <a:srgbClr val="000000"/>
                </a:solidFill>
                <a:latin typeface="Canva Sans Italics"/>
              </a:rPr>
              <a:t>(</a:t>
            </a:r>
            <a:r>
              <a:rPr lang="en-US" sz="2600" u="sng">
                <a:solidFill>
                  <a:srgbClr val="000000"/>
                </a:solidFill>
                <a:latin typeface="Canva Sans Italics"/>
                <a:hlinkClick r:id="rId2" tooltip="https://developers.google.com/calendar/api/guides/overview"/>
              </a:rPr>
              <a:t>https://developers.google.com/calendar/api/guides/overview</a:t>
            </a:r>
            <a:r>
              <a:rPr lang="en-US" sz="2600">
                <a:solidFill>
                  <a:srgbClr val="000000"/>
                </a:solidFill>
                <a:latin typeface="Canva Sans Italics"/>
              </a:rPr>
              <a:t>)</a:t>
            </a:r>
          </a:p>
          <a:p>
            <a:pPr marL="561341" indent="-280670" lvl="1">
              <a:lnSpc>
                <a:spcPts val="3640"/>
              </a:lnSpc>
              <a:buFont typeface="Arial"/>
              <a:buChar char="•"/>
            </a:pPr>
            <a:r>
              <a:rPr lang="en-US" sz="2600">
                <a:solidFill>
                  <a:srgbClr val="000000"/>
                </a:solidFill>
                <a:latin typeface="Canva Sans"/>
              </a:rPr>
              <a:t>Notifications API </a:t>
            </a:r>
            <a:r>
              <a:rPr lang="en-US" sz="2600">
                <a:solidFill>
                  <a:srgbClr val="000000"/>
                </a:solidFill>
                <a:latin typeface="Canva Sans Italics"/>
              </a:rPr>
              <a:t>(</a:t>
            </a:r>
            <a:r>
              <a:rPr lang="en-US" sz="2600" u="sng">
                <a:solidFill>
                  <a:srgbClr val="000000"/>
                </a:solidFill>
                <a:latin typeface="Canva Sans Italics"/>
                <a:hlinkClick r:id="rId3" tooltip="https://developer.mozilla.org/en-US/docs/Web/API/Notifications_API/Using_the_Notifications_API"/>
              </a:rPr>
              <a:t>https://developer.mozilla.org/en-US/docs/Web/API/Notifications_API/Using_the_Notifications_API</a:t>
            </a:r>
            <a:r>
              <a:rPr lang="en-US" sz="2600">
                <a:solidFill>
                  <a:srgbClr val="000000"/>
                </a:solidFill>
                <a:latin typeface="Canva Sans Italics"/>
              </a:rPr>
              <a:t>)</a:t>
            </a:r>
          </a:p>
          <a:p>
            <a:pPr marL="561341" indent="-280670" lvl="1">
              <a:lnSpc>
                <a:spcPts val="3640"/>
              </a:lnSpc>
              <a:buFont typeface="Arial"/>
              <a:buChar char="•"/>
            </a:pPr>
            <a:r>
              <a:rPr lang="en-US" sz="2600">
                <a:solidFill>
                  <a:srgbClr val="000000"/>
                </a:solidFill>
                <a:latin typeface="Canva Sans"/>
              </a:rPr>
              <a:t>Next.js docs, </a:t>
            </a:r>
            <a:r>
              <a:rPr lang="en-US" sz="2600" u="sng">
                <a:solidFill>
                  <a:srgbClr val="000000"/>
                </a:solidFill>
                <a:latin typeface="Canva Sans Italics"/>
                <a:hlinkClick r:id="rId4" tooltip="https://nextjs.org"/>
              </a:rPr>
              <a:t>https://nextjs.org/</a:t>
            </a:r>
          </a:p>
          <a:p>
            <a:pPr marL="561341" indent="-280670" lvl="1">
              <a:lnSpc>
                <a:spcPts val="3640"/>
              </a:lnSpc>
              <a:buFont typeface="Arial"/>
              <a:buChar char="•"/>
            </a:pPr>
            <a:r>
              <a:rPr lang="en-US" sz="2600">
                <a:solidFill>
                  <a:srgbClr val="000000"/>
                </a:solidFill>
                <a:latin typeface="Canva Sans"/>
              </a:rPr>
              <a:t>Express.js documentation, </a:t>
            </a:r>
            <a:r>
              <a:rPr lang="en-US" sz="2600" u="sng">
                <a:solidFill>
                  <a:srgbClr val="000000"/>
                </a:solidFill>
                <a:latin typeface="Canva Sans Italics"/>
                <a:hlinkClick r:id="rId5" tooltip="https://developer.mozilla.org/en-US/docs/Learn/Server-side/Express_Nodejs"/>
              </a:rPr>
              <a:t>https://developer.mozilla.org/en-US/docs/Learn/Server-side/Express_Nodejs</a:t>
            </a:r>
          </a:p>
          <a:p>
            <a:pPr marL="561341" indent="-280670" lvl="1">
              <a:lnSpc>
                <a:spcPts val="3640"/>
              </a:lnSpc>
              <a:buFont typeface="Arial"/>
              <a:buChar char="•"/>
            </a:pPr>
            <a:r>
              <a:rPr lang="en-US" sz="2600">
                <a:solidFill>
                  <a:srgbClr val="000000"/>
                </a:solidFill>
                <a:latin typeface="Canva Sans"/>
              </a:rPr>
              <a:t>Open AI Documentation (</a:t>
            </a:r>
            <a:r>
              <a:rPr lang="en-US" sz="2600" u="sng">
                <a:solidFill>
                  <a:srgbClr val="000000"/>
                </a:solidFill>
                <a:latin typeface="Canva Sans Italics"/>
                <a:hlinkClick r:id="rId6" tooltip="https://platform.openai.com/docs/overview"/>
              </a:rPr>
              <a:t>https://platform.openai.com/docs/overview</a:t>
            </a:r>
            <a:r>
              <a:rPr lang="en-US" sz="2600">
                <a:solidFill>
                  <a:srgbClr val="000000"/>
                </a:solidFill>
                <a:latin typeface="Canva Sans"/>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89161" y="914400"/>
            <a:ext cx="2468314" cy="7175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Poppins Bold"/>
              </a:rPr>
              <a:t>Overview</a:t>
            </a:r>
          </a:p>
        </p:txBody>
      </p:sp>
      <p:sp>
        <p:nvSpPr>
          <p:cNvPr name="TextBox 4" id="4"/>
          <p:cNvSpPr txBox="true"/>
          <p:nvPr/>
        </p:nvSpPr>
        <p:spPr>
          <a:xfrm rot="0">
            <a:off x="853157" y="1755633"/>
            <a:ext cx="9773096" cy="516890"/>
          </a:xfrm>
          <a:prstGeom prst="rect">
            <a:avLst/>
          </a:prstGeom>
        </p:spPr>
        <p:txBody>
          <a:bodyPr anchor="t" rtlCol="false" tIns="0" lIns="0" bIns="0" rIns="0">
            <a:spAutoFit/>
          </a:bodyPr>
          <a:lstStyle/>
          <a:p>
            <a:pPr>
              <a:lnSpc>
                <a:spcPts val="4060"/>
              </a:lnSpc>
              <a:spcBef>
                <a:spcPct val="0"/>
              </a:spcBef>
            </a:pPr>
            <a:r>
              <a:rPr lang="en-US" sz="2900">
                <a:solidFill>
                  <a:srgbClr val="FFFFFF"/>
                </a:solidFill>
                <a:latin typeface="Poppins"/>
              </a:rPr>
              <a:t>Here is an overview of what I will be going over today:</a:t>
            </a:r>
          </a:p>
        </p:txBody>
      </p:sp>
      <p:sp>
        <p:nvSpPr>
          <p:cNvPr name="TextBox 5" id="5"/>
          <p:cNvSpPr txBox="true"/>
          <p:nvPr/>
        </p:nvSpPr>
        <p:spPr>
          <a:xfrm rot="0">
            <a:off x="853157" y="2756218"/>
            <a:ext cx="10805071" cy="5212715"/>
          </a:xfrm>
          <a:prstGeom prst="rect">
            <a:avLst/>
          </a:prstGeom>
        </p:spPr>
        <p:txBody>
          <a:bodyPr anchor="t" rtlCol="false" tIns="0" lIns="0" bIns="0" rIns="0">
            <a:spAutoFit/>
          </a:bodyPr>
          <a:lstStyle/>
          <a:p>
            <a:pPr marL="561341" indent="-280670" lvl="1">
              <a:lnSpc>
                <a:spcPts val="5200"/>
              </a:lnSpc>
              <a:buAutoNum type="arabicPeriod" startAt="1"/>
            </a:pPr>
            <a:r>
              <a:rPr lang="en-US" sz="2600">
                <a:solidFill>
                  <a:srgbClr val="FFFFFF"/>
                </a:solidFill>
                <a:latin typeface="Poppins"/>
              </a:rPr>
              <a:t>What  is the STAR</a:t>
            </a:r>
          </a:p>
          <a:p>
            <a:pPr marL="561341" indent="-280670" lvl="1">
              <a:lnSpc>
                <a:spcPts val="5200"/>
              </a:lnSpc>
              <a:buAutoNum type="arabicPeriod" startAt="1"/>
            </a:pPr>
            <a:r>
              <a:rPr lang="en-US" sz="2600">
                <a:solidFill>
                  <a:srgbClr val="FFFFFF"/>
                </a:solidFill>
                <a:latin typeface="Poppins"/>
              </a:rPr>
              <a:t>Why I choose to make this application as my final year project</a:t>
            </a:r>
          </a:p>
          <a:p>
            <a:pPr marL="561341" indent="-280670" lvl="1">
              <a:lnSpc>
                <a:spcPts val="5200"/>
              </a:lnSpc>
              <a:buAutoNum type="arabicPeriod" startAt="1"/>
            </a:pPr>
            <a:r>
              <a:rPr lang="en-US" sz="2600">
                <a:solidFill>
                  <a:srgbClr val="FFFFFF"/>
                </a:solidFill>
                <a:latin typeface="Poppins"/>
              </a:rPr>
              <a:t>Similar apps and how my app would compare to them</a:t>
            </a:r>
          </a:p>
          <a:p>
            <a:pPr marL="561341" indent="-280670" lvl="1">
              <a:lnSpc>
                <a:spcPts val="5200"/>
              </a:lnSpc>
              <a:buAutoNum type="arabicPeriod" startAt="1"/>
            </a:pPr>
            <a:r>
              <a:rPr lang="en-US" sz="2600">
                <a:solidFill>
                  <a:srgbClr val="FFFFFF"/>
                </a:solidFill>
                <a:latin typeface="Poppins"/>
              </a:rPr>
              <a:t>Research</a:t>
            </a:r>
          </a:p>
          <a:p>
            <a:pPr marL="561341" indent="-280670" lvl="1">
              <a:lnSpc>
                <a:spcPts val="5200"/>
              </a:lnSpc>
              <a:buAutoNum type="arabicPeriod" startAt="1"/>
            </a:pPr>
            <a:r>
              <a:rPr lang="en-US" sz="2600">
                <a:solidFill>
                  <a:srgbClr val="FFFFFF"/>
                </a:solidFill>
                <a:latin typeface="Poppins"/>
              </a:rPr>
              <a:t>Architecture Diagram</a:t>
            </a:r>
          </a:p>
          <a:p>
            <a:pPr marL="561341" indent="-280670" lvl="1">
              <a:lnSpc>
                <a:spcPts val="5200"/>
              </a:lnSpc>
              <a:buAutoNum type="arabicPeriod" startAt="1"/>
            </a:pPr>
            <a:r>
              <a:rPr lang="en-US" sz="2600">
                <a:solidFill>
                  <a:srgbClr val="FFFFFF"/>
                </a:solidFill>
                <a:latin typeface="Poppins"/>
              </a:rPr>
              <a:t>Technologies and features</a:t>
            </a:r>
          </a:p>
          <a:p>
            <a:pPr marL="561341" indent="-280670" lvl="1">
              <a:lnSpc>
                <a:spcPts val="5200"/>
              </a:lnSpc>
              <a:buAutoNum type="arabicPeriod" startAt="1"/>
            </a:pPr>
            <a:r>
              <a:rPr lang="en-US" sz="2600">
                <a:solidFill>
                  <a:srgbClr val="FFFFFF"/>
                </a:solidFill>
                <a:latin typeface="Poppins"/>
              </a:rPr>
              <a:t>Timeline and where I am against that timeline</a:t>
            </a:r>
          </a:p>
          <a:p>
            <a:pPr marL="561341" indent="-280670" lvl="1">
              <a:lnSpc>
                <a:spcPts val="5200"/>
              </a:lnSpc>
              <a:buAutoNum type="arabicPeriod" startAt="1"/>
            </a:pPr>
            <a:r>
              <a:rPr lang="en-US" sz="2600">
                <a:solidFill>
                  <a:srgbClr val="FFFFFF"/>
                </a:solidFill>
                <a:latin typeface="Poppins"/>
              </a:rPr>
              <a:t>References &amp; documentation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1430000"/>
          </a:xfrm>
          <a:custGeom>
            <a:avLst/>
            <a:gdLst/>
            <a:ahLst/>
            <a:cxnLst/>
            <a:rect r="r" b="b" t="t" l="l"/>
            <a:pathLst>
              <a:path h="11430000" w="18288000">
                <a:moveTo>
                  <a:pt x="0" y="0"/>
                </a:moveTo>
                <a:lnTo>
                  <a:pt x="18288000" y="0"/>
                </a:lnTo>
                <a:lnTo>
                  <a:pt x="18288000" y="11430000"/>
                </a:lnTo>
                <a:lnTo>
                  <a:pt x="0" y="11430000"/>
                </a:lnTo>
                <a:lnTo>
                  <a:pt x="0" y="0"/>
                </a:lnTo>
                <a:close/>
              </a:path>
            </a:pathLst>
          </a:custGeom>
          <a:blipFill>
            <a:blip r:embed="rId2"/>
            <a:stretch>
              <a:fillRect l="0" t="0" r="0" b="0"/>
            </a:stretch>
          </a:blipFill>
        </p:spPr>
      </p:sp>
      <p:sp>
        <p:nvSpPr>
          <p:cNvPr name="Freeform 3" id="3"/>
          <p:cNvSpPr/>
          <p:nvPr/>
        </p:nvSpPr>
        <p:spPr>
          <a:xfrm flipH="false" flipV="false" rot="-648524">
            <a:off x="9447869" y="2009727"/>
            <a:ext cx="6603557" cy="6603557"/>
          </a:xfrm>
          <a:custGeom>
            <a:avLst/>
            <a:gdLst/>
            <a:ahLst/>
            <a:cxnLst/>
            <a:rect r="r" b="b" t="t" l="l"/>
            <a:pathLst>
              <a:path h="6603557" w="6603557">
                <a:moveTo>
                  <a:pt x="0" y="0"/>
                </a:moveTo>
                <a:lnTo>
                  <a:pt x="6603557" y="0"/>
                </a:lnTo>
                <a:lnTo>
                  <a:pt x="6603557" y="6603556"/>
                </a:lnTo>
                <a:lnTo>
                  <a:pt x="0" y="6603556"/>
                </a:lnTo>
                <a:lnTo>
                  <a:pt x="0" y="0"/>
                </a:lnTo>
                <a:close/>
              </a:path>
            </a:pathLst>
          </a:custGeom>
          <a:blipFill>
            <a:blip r:embed="rId3"/>
            <a:stretch>
              <a:fillRect l="0" t="0" r="0" b="0"/>
            </a:stretch>
          </a:blipFill>
        </p:spPr>
      </p:sp>
      <p:sp>
        <p:nvSpPr>
          <p:cNvPr name="TextBox 4" id="4"/>
          <p:cNvSpPr txBox="true"/>
          <p:nvPr/>
        </p:nvSpPr>
        <p:spPr>
          <a:xfrm rot="0">
            <a:off x="6861431" y="914400"/>
            <a:ext cx="4364087" cy="717550"/>
          </a:xfrm>
          <a:prstGeom prst="rect">
            <a:avLst/>
          </a:prstGeom>
        </p:spPr>
        <p:txBody>
          <a:bodyPr anchor="t" rtlCol="false" tIns="0" lIns="0" bIns="0" rIns="0">
            <a:spAutoFit/>
          </a:bodyPr>
          <a:lstStyle/>
          <a:p>
            <a:pPr algn="ctr">
              <a:lnSpc>
                <a:spcPts val="5599"/>
              </a:lnSpc>
            </a:pPr>
            <a:r>
              <a:rPr lang="en-US" sz="3999">
                <a:solidFill>
                  <a:srgbClr val="FFFFFF"/>
                </a:solidFill>
                <a:latin typeface="Poppins Bold"/>
              </a:rPr>
              <a:t>What is the STAR</a:t>
            </a:r>
          </a:p>
        </p:txBody>
      </p:sp>
      <p:sp>
        <p:nvSpPr>
          <p:cNvPr name="TextBox 5" id="5"/>
          <p:cNvSpPr txBox="true"/>
          <p:nvPr/>
        </p:nvSpPr>
        <p:spPr>
          <a:xfrm rot="0">
            <a:off x="519308" y="3449050"/>
            <a:ext cx="8367954" cy="3658235"/>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FFFFFF"/>
                </a:solidFill>
                <a:latin typeface="Poppins"/>
              </a:rPr>
              <a:t>The Student Task Assistant Resource or ‘STAR’ for short  is essentially a todo list application aimed at making the life of college students easier, in regards to organisation.</a:t>
            </a:r>
          </a:p>
          <a:p>
            <a:pPr marL="561341" indent="-280670" lvl="1">
              <a:lnSpc>
                <a:spcPts val="3640"/>
              </a:lnSpc>
              <a:buFont typeface="Arial"/>
              <a:buChar char="•"/>
            </a:pPr>
            <a:r>
              <a:rPr lang="en-US" sz="2600">
                <a:solidFill>
                  <a:srgbClr val="FFFFFF"/>
                </a:solidFill>
                <a:latin typeface="Poppins"/>
              </a:rPr>
              <a:t>I came up with this idea after thinking of what I would want as a student that could help me achieve the most optimal work output and study I could achieve in school.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8952"/>
          </a:xfrm>
          <a:custGeom>
            <a:avLst/>
            <a:gdLst/>
            <a:ahLst/>
            <a:cxnLst/>
            <a:rect r="r" b="b" t="t" l="l"/>
            <a:pathLst>
              <a:path h="12188952" w="18288000">
                <a:moveTo>
                  <a:pt x="0" y="0"/>
                </a:moveTo>
                <a:lnTo>
                  <a:pt x="18288000" y="0"/>
                </a:lnTo>
                <a:lnTo>
                  <a:pt x="18288000" y="12188952"/>
                </a:lnTo>
                <a:lnTo>
                  <a:pt x="0" y="12188952"/>
                </a:lnTo>
                <a:lnTo>
                  <a:pt x="0" y="0"/>
                </a:lnTo>
                <a:close/>
              </a:path>
            </a:pathLst>
          </a:custGeom>
          <a:blipFill>
            <a:blip r:embed="rId2"/>
            <a:stretch>
              <a:fillRect l="0" t="0" r="0" b="0"/>
            </a:stretch>
          </a:blipFill>
        </p:spPr>
      </p:sp>
      <p:sp>
        <p:nvSpPr>
          <p:cNvPr name="TextBox 3" id="3"/>
          <p:cNvSpPr txBox="true"/>
          <p:nvPr/>
        </p:nvSpPr>
        <p:spPr>
          <a:xfrm rot="0">
            <a:off x="5278622" y="914400"/>
            <a:ext cx="7462689" cy="717550"/>
          </a:xfrm>
          <a:prstGeom prst="rect">
            <a:avLst/>
          </a:prstGeom>
        </p:spPr>
        <p:txBody>
          <a:bodyPr anchor="t" rtlCol="false" tIns="0" lIns="0" bIns="0" rIns="0">
            <a:spAutoFit/>
          </a:bodyPr>
          <a:lstStyle/>
          <a:p>
            <a:pPr algn="ctr">
              <a:lnSpc>
                <a:spcPts val="5599"/>
              </a:lnSpc>
            </a:pPr>
            <a:r>
              <a:rPr lang="en-US" sz="3999">
                <a:solidFill>
                  <a:srgbClr val="FFFFFF"/>
                </a:solidFill>
                <a:latin typeface="Poppins Bold"/>
              </a:rPr>
              <a:t>Why did I choose this project</a:t>
            </a:r>
          </a:p>
        </p:txBody>
      </p:sp>
      <p:sp>
        <p:nvSpPr>
          <p:cNvPr name="TextBox 4" id="4"/>
          <p:cNvSpPr txBox="true"/>
          <p:nvPr/>
        </p:nvSpPr>
        <p:spPr>
          <a:xfrm rot="0">
            <a:off x="514350" y="2708938"/>
            <a:ext cx="17773650" cy="5029835"/>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FFFFFF"/>
                </a:solidFill>
                <a:latin typeface="Poppins"/>
              </a:rPr>
              <a:t>There are already many todo list and task tracking applications out there on the market that could help improve my organisation skills.</a:t>
            </a:r>
          </a:p>
          <a:p>
            <a:pPr marL="561341" indent="-280670" lvl="1">
              <a:lnSpc>
                <a:spcPts val="3640"/>
              </a:lnSpc>
              <a:buFont typeface="Arial"/>
              <a:buChar char="•"/>
            </a:pPr>
            <a:r>
              <a:rPr lang="en-US" sz="2600">
                <a:solidFill>
                  <a:srgbClr val="FFFFFF"/>
                </a:solidFill>
                <a:latin typeface="Poppins"/>
              </a:rPr>
              <a:t>So why would I choose this project?</a:t>
            </a:r>
          </a:p>
          <a:p>
            <a:pPr marL="561341" indent="-280670" lvl="1">
              <a:lnSpc>
                <a:spcPts val="3640"/>
              </a:lnSpc>
              <a:buFont typeface="Arial"/>
              <a:buChar char="•"/>
            </a:pPr>
            <a:r>
              <a:rPr lang="en-US" sz="2600">
                <a:solidFill>
                  <a:srgbClr val="FFFFFF"/>
                </a:solidFill>
                <a:latin typeface="Poppins"/>
              </a:rPr>
              <a:t>Well I looked at the problems I face as a student:</a:t>
            </a:r>
          </a:p>
          <a:p>
            <a:pPr marL="1122681" indent="-374227" lvl="2">
              <a:lnSpc>
                <a:spcPts val="3640"/>
              </a:lnSpc>
              <a:buFont typeface="Arial"/>
              <a:buChar char="⚬"/>
            </a:pPr>
            <a:r>
              <a:rPr lang="en-US" sz="2600">
                <a:solidFill>
                  <a:srgbClr val="FFFFFF"/>
                </a:solidFill>
                <a:latin typeface="Poppins"/>
              </a:rPr>
              <a:t>Tracking submissions</a:t>
            </a:r>
          </a:p>
          <a:p>
            <a:pPr marL="1122681" indent="-374227" lvl="2">
              <a:lnSpc>
                <a:spcPts val="3640"/>
              </a:lnSpc>
              <a:buFont typeface="Arial"/>
              <a:buChar char="⚬"/>
            </a:pPr>
            <a:r>
              <a:rPr lang="en-US" sz="2600">
                <a:solidFill>
                  <a:srgbClr val="FFFFFF"/>
                </a:solidFill>
                <a:latin typeface="Poppins"/>
              </a:rPr>
              <a:t>Tracking changes in the school timetable</a:t>
            </a:r>
          </a:p>
          <a:p>
            <a:pPr marL="1122681" indent="-374227" lvl="2">
              <a:lnSpc>
                <a:spcPts val="3640"/>
              </a:lnSpc>
              <a:buFont typeface="Arial"/>
              <a:buChar char="⚬"/>
            </a:pPr>
            <a:r>
              <a:rPr lang="en-US" sz="2600">
                <a:solidFill>
                  <a:srgbClr val="FFFFFF"/>
                </a:solidFill>
                <a:latin typeface="Poppins"/>
              </a:rPr>
              <a:t>remembering what classes I have on a certain day and what time those classes start.</a:t>
            </a:r>
          </a:p>
          <a:p>
            <a:pPr marL="561341" indent="-280670" lvl="1">
              <a:lnSpc>
                <a:spcPts val="3640"/>
              </a:lnSpc>
              <a:buFont typeface="Arial"/>
              <a:buChar char="•"/>
            </a:pPr>
            <a:r>
              <a:rPr lang="en-US" sz="2600">
                <a:solidFill>
                  <a:srgbClr val="FFFFFF"/>
                </a:solidFill>
                <a:latin typeface="Poppins"/>
              </a:rPr>
              <a:t>Most todo list applications can track day to day task and even tasks that arent due for a long time. But in my opinion, putting all the lecture times into a todo app calendar and have to go into that app everyday so I could see when my classes are is quite toublesome.</a:t>
            </a:r>
          </a:p>
          <a:p>
            <a:pPr marL="561341" indent="-280670" lvl="1">
              <a:lnSpc>
                <a:spcPts val="3640"/>
              </a:lnSpc>
              <a:buFont typeface="Arial"/>
              <a:buChar char="•"/>
            </a:pPr>
            <a:r>
              <a:rPr lang="en-US" sz="2600">
                <a:solidFill>
                  <a:srgbClr val="FFFFFF"/>
                </a:solidFill>
                <a:latin typeface="Poppins"/>
              </a:rPr>
              <a:t>So i wanted to make this app to make that process a little easier and more convenient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2476548" y="1296592"/>
            <a:ext cx="13799214" cy="7961708"/>
          </a:xfrm>
          <a:custGeom>
            <a:avLst/>
            <a:gdLst/>
            <a:ahLst/>
            <a:cxnLst/>
            <a:rect r="r" b="b" t="t" l="l"/>
            <a:pathLst>
              <a:path h="7961708" w="13799214">
                <a:moveTo>
                  <a:pt x="0" y="0"/>
                </a:moveTo>
                <a:lnTo>
                  <a:pt x="13799213" y="0"/>
                </a:lnTo>
                <a:lnTo>
                  <a:pt x="13799213" y="7961708"/>
                </a:lnTo>
                <a:lnTo>
                  <a:pt x="0" y="7961708"/>
                </a:lnTo>
                <a:lnTo>
                  <a:pt x="0" y="0"/>
                </a:lnTo>
                <a:close/>
              </a:path>
            </a:pathLst>
          </a:custGeom>
          <a:blipFill>
            <a:blip r:embed="rId2"/>
            <a:stretch>
              <a:fillRect l="0" t="0" r="0" b="0"/>
            </a:stretch>
          </a:blipFill>
        </p:spPr>
      </p:sp>
      <p:sp>
        <p:nvSpPr>
          <p:cNvPr name="TextBox 3" id="3"/>
          <p:cNvSpPr txBox="true"/>
          <p:nvPr/>
        </p:nvSpPr>
        <p:spPr>
          <a:xfrm rot="0">
            <a:off x="5907428" y="438785"/>
            <a:ext cx="5401289"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anva Sans Bold"/>
              </a:rPr>
              <a:t>Architecture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10106708" y="2884725"/>
            <a:ext cx="7011473" cy="6017119"/>
          </a:xfrm>
          <a:custGeom>
            <a:avLst/>
            <a:gdLst/>
            <a:ahLst/>
            <a:cxnLst/>
            <a:rect r="r" b="b" t="t" l="l"/>
            <a:pathLst>
              <a:path h="6017119" w="7011473">
                <a:moveTo>
                  <a:pt x="0" y="0"/>
                </a:moveTo>
                <a:lnTo>
                  <a:pt x="7011473" y="0"/>
                </a:lnTo>
                <a:lnTo>
                  <a:pt x="7011473" y="6017119"/>
                </a:lnTo>
                <a:lnTo>
                  <a:pt x="0" y="60171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7629580" y="952500"/>
            <a:ext cx="2291655"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anva Sans Bold"/>
              </a:rPr>
              <a:t>Research</a:t>
            </a:r>
          </a:p>
        </p:txBody>
      </p:sp>
      <p:sp>
        <p:nvSpPr>
          <p:cNvPr name="TextBox 4" id="4"/>
          <p:cNvSpPr txBox="true"/>
          <p:nvPr/>
        </p:nvSpPr>
        <p:spPr>
          <a:xfrm rot="0">
            <a:off x="801255" y="2827575"/>
            <a:ext cx="8569552" cy="6391910"/>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Canva Sans"/>
              </a:rPr>
              <a:t>With this project, i did of research on react technologies and looked at online resources such as documentation and  youtube videos</a:t>
            </a:r>
          </a:p>
          <a:p>
            <a:pPr marL="561341" indent="-280670" lvl="1">
              <a:lnSpc>
                <a:spcPts val="3640"/>
              </a:lnSpc>
              <a:buFont typeface="Arial"/>
              <a:buChar char="•"/>
            </a:pPr>
            <a:r>
              <a:rPr lang="en-US" sz="2600">
                <a:solidFill>
                  <a:srgbClr val="000000"/>
                </a:solidFill>
                <a:latin typeface="Canva Sans"/>
              </a:rPr>
              <a:t>I have no prior experience with creating application front end and backend prior to this project, so most of the research i did was on the basics of this.</a:t>
            </a:r>
          </a:p>
          <a:p>
            <a:pPr marL="561341" indent="-280670" lvl="1">
              <a:lnSpc>
                <a:spcPts val="3640"/>
              </a:lnSpc>
              <a:buFont typeface="Arial"/>
              <a:buChar char="•"/>
            </a:pPr>
            <a:r>
              <a:rPr lang="en-US" sz="2600">
                <a:solidFill>
                  <a:srgbClr val="000000"/>
                </a:solidFill>
                <a:latin typeface="Canva Sans"/>
              </a:rPr>
              <a:t>I looked at the potential for using apis like the Google Calendar’s API and OpenAI.</a:t>
            </a:r>
          </a:p>
          <a:p>
            <a:pPr marL="561341" indent="-280670" lvl="1">
              <a:lnSpc>
                <a:spcPts val="3640"/>
              </a:lnSpc>
              <a:buFont typeface="Arial"/>
              <a:buChar char="•"/>
            </a:pPr>
            <a:r>
              <a:rPr lang="en-US" sz="2600">
                <a:solidFill>
                  <a:srgbClr val="000000"/>
                </a:solidFill>
                <a:latin typeface="Canva Sans"/>
              </a:rPr>
              <a:t>All of this was tracked with monday project planner in Kanban format</a:t>
            </a:r>
          </a:p>
          <a:p>
            <a:pPr marL="561341" indent="-280670" lvl="1">
              <a:lnSpc>
                <a:spcPts val="3640"/>
              </a:lnSpc>
              <a:buFont typeface="Arial"/>
              <a:buChar char="•"/>
            </a:pPr>
            <a:r>
              <a:rPr lang="en-US" sz="2600">
                <a:solidFill>
                  <a:srgbClr val="000000"/>
                </a:solidFill>
                <a:latin typeface="Canva Sans"/>
              </a:rPr>
              <a:t>I researched helpful documentation on Next.js and Express and utilized these docs. throughout the creation of my project.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2536578" y="3221536"/>
            <a:ext cx="2352421" cy="2352421"/>
          </a:xfrm>
          <a:custGeom>
            <a:avLst/>
            <a:gdLst/>
            <a:ahLst/>
            <a:cxnLst/>
            <a:rect r="r" b="b" t="t" l="l"/>
            <a:pathLst>
              <a:path h="2352421" w="2352421">
                <a:moveTo>
                  <a:pt x="0" y="0"/>
                </a:moveTo>
                <a:lnTo>
                  <a:pt x="2352421" y="0"/>
                </a:lnTo>
                <a:lnTo>
                  <a:pt x="2352421" y="2352421"/>
                </a:lnTo>
                <a:lnTo>
                  <a:pt x="0" y="2352421"/>
                </a:lnTo>
                <a:lnTo>
                  <a:pt x="0" y="0"/>
                </a:lnTo>
                <a:close/>
              </a:path>
            </a:pathLst>
          </a:custGeom>
          <a:blipFill>
            <a:blip r:embed="rId3"/>
            <a:stretch>
              <a:fillRect l="0" t="0" r="0" b="0"/>
            </a:stretch>
          </a:blipFill>
        </p:spPr>
      </p:sp>
      <p:sp>
        <p:nvSpPr>
          <p:cNvPr name="Freeform 3" id="3"/>
          <p:cNvSpPr/>
          <p:nvPr/>
        </p:nvSpPr>
        <p:spPr>
          <a:xfrm flipH="false" flipV="false" rot="0">
            <a:off x="7060699" y="2779022"/>
            <a:ext cx="3135050" cy="3135050"/>
          </a:xfrm>
          <a:custGeom>
            <a:avLst/>
            <a:gdLst/>
            <a:ahLst/>
            <a:cxnLst/>
            <a:rect r="r" b="b" t="t" l="l"/>
            <a:pathLst>
              <a:path h="3135050" w="3135050">
                <a:moveTo>
                  <a:pt x="0" y="0"/>
                </a:moveTo>
                <a:lnTo>
                  <a:pt x="3135051" y="0"/>
                </a:lnTo>
                <a:lnTo>
                  <a:pt x="3135051" y="3135051"/>
                </a:lnTo>
                <a:lnTo>
                  <a:pt x="0" y="3135051"/>
                </a:lnTo>
                <a:lnTo>
                  <a:pt x="0" y="0"/>
                </a:lnTo>
                <a:close/>
              </a:path>
            </a:pathLst>
          </a:custGeom>
          <a:blipFill>
            <a:blip r:embed="rId4"/>
            <a:stretch>
              <a:fillRect l="0" t="0" r="0" b="0"/>
            </a:stretch>
          </a:blipFill>
        </p:spPr>
      </p:sp>
      <p:sp>
        <p:nvSpPr>
          <p:cNvPr name="Freeform 4" id="4"/>
          <p:cNvSpPr/>
          <p:nvPr/>
        </p:nvSpPr>
        <p:spPr>
          <a:xfrm flipH="false" flipV="false" rot="0">
            <a:off x="12367450" y="2779022"/>
            <a:ext cx="2917246" cy="2917246"/>
          </a:xfrm>
          <a:custGeom>
            <a:avLst/>
            <a:gdLst/>
            <a:ahLst/>
            <a:cxnLst/>
            <a:rect r="r" b="b" t="t" l="l"/>
            <a:pathLst>
              <a:path h="2917246" w="2917246">
                <a:moveTo>
                  <a:pt x="0" y="0"/>
                </a:moveTo>
                <a:lnTo>
                  <a:pt x="2917246" y="0"/>
                </a:lnTo>
                <a:lnTo>
                  <a:pt x="2917246" y="2917246"/>
                </a:lnTo>
                <a:lnTo>
                  <a:pt x="0" y="2917246"/>
                </a:lnTo>
                <a:lnTo>
                  <a:pt x="0" y="0"/>
                </a:lnTo>
                <a:close/>
              </a:path>
            </a:pathLst>
          </a:custGeom>
          <a:blipFill>
            <a:blip r:embed="rId5"/>
            <a:stretch>
              <a:fillRect l="0" t="0" r="0" b="0"/>
            </a:stretch>
          </a:blipFill>
        </p:spPr>
      </p:sp>
      <p:sp>
        <p:nvSpPr>
          <p:cNvPr name="TextBox 5" id="5"/>
          <p:cNvSpPr txBox="true"/>
          <p:nvPr/>
        </p:nvSpPr>
        <p:spPr>
          <a:xfrm rot="0">
            <a:off x="2891779" y="5809298"/>
            <a:ext cx="1642021" cy="6184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Poppins Bold"/>
              </a:rPr>
              <a:t>Todoist</a:t>
            </a:r>
          </a:p>
        </p:txBody>
      </p:sp>
      <p:sp>
        <p:nvSpPr>
          <p:cNvPr name="TextBox 6" id="6"/>
          <p:cNvSpPr txBox="true"/>
          <p:nvPr/>
        </p:nvSpPr>
        <p:spPr>
          <a:xfrm rot="0">
            <a:off x="7717620" y="5809298"/>
            <a:ext cx="1821210" cy="6184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Poppins Bold"/>
              </a:rPr>
              <a:t>TickTick</a:t>
            </a:r>
          </a:p>
        </p:txBody>
      </p:sp>
      <p:sp>
        <p:nvSpPr>
          <p:cNvPr name="TextBox 7" id="7"/>
          <p:cNvSpPr txBox="true"/>
          <p:nvPr/>
        </p:nvSpPr>
        <p:spPr>
          <a:xfrm rot="0">
            <a:off x="12177777" y="5809298"/>
            <a:ext cx="3302198" cy="6184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Poppins Bold"/>
              </a:rPr>
              <a:t>Microsoft ToDo</a:t>
            </a:r>
          </a:p>
        </p:txBody>
      </p:sp>
      <p:sp>
        <p:nvSpPr>
          <p:cNvPr name="TextBox 8" id="8"/>
          <p:cNvSpPr txBox="true"/>
          <p:nvPr/>
        </p:nvSpPr>
        <p:spPr>
          <a:xfrm rot="0">
            <a:off x="5982433" y="914400"/>
            <a:ext cx="5291584" cy="7175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rPr>
              <a:t>Similar Applications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8901296" y="2009140"/>
            <a:ext cx="5857587" cy="7355417"/>
          </a:xfrm>
          <a:custGeom>
            <a:avLst/>
            <a:gdLst/>
            <a:ahLst/>
            <a:cxnLst/>
            <a:rect r="r" b="b" t="t" l="l"/>
            <a:pathLst>
              <a:path h="7355417" w="5857587">
                <a:moveTo>
                  <a:pt x="0" y="0"/>
                </a:moveTo>
                <a:lnTo>
                  <a:pt x="5857587" y="0"/>
                </a:lnTo>
                <a:lnTo>
                  <a:pt x="5857587" y="7355418"/>
                </a:lnTo>
                <a:lnTo>
                  <a:pt x="0" y="73554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850646" y="952500"/>
            <a:ext cx="9279880"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anva Sans Bold"/>
              </a:rPr>
              <a:t>How these apps compare to the STAR</a:t>
            </a:r>
          </a:p>
        </p:txBody>
      </p:sp>
      <p:sp>
        <p:nvSpPr>
          <p:cNvPr name="TextBox 4" id="4"/>
          <p:cNvSpPr txBox="true"/>
          <p:nvPr/>
        </p:nvSpPr>
        <p:spPr>
          <a:xfrm rot="0">
            <a:off x="492565" y="1951990"/>
            <a:ext cx="5152703" cy="5020310"/>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Canva Sans"/>
              </a:rPr>
              <a:t>All these applications have amazing features that make them different from eachother and unique. </a:t>
            </a:r>
          </a:p>
          <a:p>
            <a:pPr marL="561341" indent="-280670" lvl="1">
              <a:lnSpc>
                <a:spcPts val="3640"/>
              </a:lnSpc>
              <a:buFont typeface="Arial"/>
              <a:buChar char="•"/>
            </a:pPr>
            <a:r>
              <a:rPr lang="en-US" sz="2600">
                <a:solidFill>
                  <a:srgbClr val="000000"/>
                </a:solidFill>
                <a:latin typeface="Canva Sans"/>
              </a:rPr>
              <a:t>But they are not aimed at students. They are more-so aimed at project groups</a:t>
            </a:r>
          </a:p>
          <a:p>
            <a:pPr marL="561341" indent="-280670" lvl="1">
              <a:lnSpc>
                <a:spcPts val="3640"/>
              </a:lnSpc>
              <a:buFont typeface="Arial"/>
              <a:buChar char="•"/>
            </a:pPr>
            <a:r>
              <a:rPr lang="en-US" sz="2600">
                <a:solidFill>
                  <a:srgbClr val="000000"/>
                </a:solidFill>
                <a:latin typeface="Canva Sans"/>
              </a:rPr>
              <a:t>With STAR, It would be made with features that would be more appealing to students and very easy to use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B6FF"/>
        </a:solidFill>
      </p:bgPr>
    </p:bg>
    <p:spTree>
      <p:nvGrpSpPr>
        <p:cNvPr id="1" name=""/>
        <p:cNvGrpSpPr/>
        <p:nvPr/>
      </p:nvGrpSpPr>
      <p:grpSpPr>
        <a:xfrm>
          <a:off x="0" y="0"/>
          <a:ext cx="0" cy="0"/>
          <a:chOff x="0" y="0"/>
          <a:chExt cx="0" cy="0"/>
        </a:xfrm>
      </p:grpSpPr>
      <p:sp>
        <p:nvSpPr>
          <p:cNvPr name="Freeform 2" id="2"/>
          <p:cNvSpPr/>
          <p:nvPr/>
        </p:nvSpPr>
        <p:spPr>
          <a:xfrm flipH="false" flipV="false" rot="0">
            <a:off x="0" y="1675827"/>
            <a:ext cx="18288000" cy="8611173"/>
          </a:xfrm>
          <a:custGeom>
            <a:avLst/>
            <a:gdLst/>
            <a:ahLst/>
            <a:cxnLst/>
            <a:rect r="r" b="b" t="t" l="l"/>
            <a:pathLst>
              <a:path h="8611173" w="18288000">
                <a:moveTo>
                  <a:pt x="0" y="0"/>
                </a:moveTo>
                <a:lnTo>
                  <a:pt x="18288000" y="0"/>
                </a:lnTo>
                <a:lnTo>
                  <a:pt x="18288000" y="8611173"/>
                </a:lnTo>
                <a:lnTo>
                  <a:pt x="0" y="8611173"/>
                </a:lnTo>
                <a:lnTo>
                  <a:pt x="0" y="0"/>
                </a:lnTo>
                <a:close/>
              </a:path>
            </a:pathLst>
          </a:custGeom>
          <a:blipFill>
            <a:blip r:embed="rId2"/>
            <a:stretch>
              <a:fillRect l="0" t="0" r="0" b="0"/>
            </a:stretch>
          </a:blipFill>
        </p:spPr>
      </p:sp>
      <p:sp>
        <p:nvSpPr>
          <p:cNvPr name="TextBox 3" id="3"/>
          <p:cNvSpPr txBox="true"/>
          <p:nvPr/>
        </p:nvSpPr>
        <p:spPr>
          <a:xfrm rot="0">
            <a:off x="0" y="367803"/>
            <a:ext cx="3865409" cy="537846"/>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Canva Sans"/>
              </a:rPr>
              <a:t>Project Planning</a:t>
            </a:r>
          </a:p>
        </p:txBody>
      </p:sp>
      <p:sp>
        <p:nvSpPr>
          <p:cNvPr name="TextBox 4" id="4"/>
          <p:cNvSpPr txBox="true"/>
          <p:nvPr/>
        </p:nvSpPr>
        <p:spPr>
          <a:xfrm rot="0">
            <a:off x="413668" y="962025"/>
            <a:ext cx="13476804" cy="457834"/>
          </a:xfrm>
          <a:prstGeom prst="rect">
            <a:avLst/>
          </a:prstGeom>
        </p:spPr>
        <p:txBody>
          <a:bodyPr anchor="t" rtlCol="false" tIns="0" lIns="0" bIns="0" rIns="0">
            <a:spAutoFit/>
          </a:bodyPr>
          <a:lstStyle/>
          <a:p>
            <a:pPr>
              <a:lnSpc>
                <a:spcPts val="3640"/>
              </a:lnSpc>
              <a:spcBef>
                <a:spcPct val="0"/>
              </a:spcBef>
            </a:pPr>
            <a:r>
              <a:rPr lang="en-US" sz="2600">
                <a:solidFill>
                  <a:srgbClr val="000000"/>
                </a:solidFill>
                <a:latin typeface="Poppins"/>
              </a:rPr>
              <a:t>For my project, i used Monday project planner. This played a huge roll in m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DAF3K9Yb4r4</dc:identifier>
  <dcterms:modified xsi:type="dcterms:W3CDTF">2011-08-01T06:04:30Z</dcterms:modified>
  <cp:revision>1</cp:revision>
  <dc:title>STARFinalPresentation</dc:title>
</cp:coreProperties>
</file>